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9" r:id="rId6"/>
    <p:sldId id="257" r:id="rId7"/>
    <p:sldId id="267" r:id="rId8"/>
    <p:sldId id="269" r:id="rId9"/>
    <p:sldId id="266" r:id="rId10"/>
    <p:sldId id="270" r:id="rId11"/>
    <p:sldId id="271" r:id="rId12"/>
    <p:sldId id="264" r:id="rId13"/>
    <p:sldId id="273" r:id="rId14"/>
    <p:sldId id="280" r:id="rId15"/>
    <p:sldId id="278" r:id="rId16"/>
    <p:sldId id="274" r:id="rId17"/>
    <p:sldId id="272" r:id="rId18"/>
    <p:sldId id="277" r:id="rId19"/>
    <p:sldId id="263" r:id="rId20"/>
    <p:sldId id="276" r:id="rId21"/>
    <p:sldId id="279" r:id="rId22"/>
    <p:sldId id="2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F3399"/>
    <a:srgbClr val="F5E7E8"/>
    <a:srgbClr val="EDD3D5"/>
    <a:srgbClr val="FFFFFF"/>
    <a:srgbClr val="FFCCCC"/>
    <a:srgbClr val="CC9CAB"/>
    <a:srgbClr val="BFBBA1"/>
    <a:srgbClr val="C8BF9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C41CEE-C5AD-4836-A863-370A4AEA493F}" v="4" dt="2022-05-20T21:01:02.9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ench, Maurica - Forest High School" userId="S::maurica.french@marion.k12.fl.us::80283eaa-d5ff-417e-bdc9-ede5d39250b4" providerId="AD" clId="Web-{17C41CEE-C5AD-4836-A863-370A4AEA493F}"/>
    <pc:docChg chg="addSld delSld">
      <pc:chgData name="French, Maurica - Forest High School" userId="S::maurica.french@marion.k12.fl.us::80283eaa-d5ff-417e-bdc9-ede5d39250b4" providerId="AD" clId="Web-{17C41CEE-C5AD-4836-A863-370A4AEA493F}" dt="2022-05-20T21:01:02.911" v="3"/>
      <pc:docMkLst>
        <pc:docMk/>
      </pc:docMkLst>
      <pc:sldChg chg="new del">
        <pc:chgData name="French, Maurica - Forest High School" userId="S::maurica.french@marion.k12.fl.us::80283eaa-d5ff-417e-bdc9-ede5d39250b4" providerId="AD" clId="Web-{17C41CEE-C5AD-4836-A863-370A4AEA493F}" dt="2022-05-20T21:01:02.911" v="3"/>
        <pc:sldMkLst>
          <pc:docMk/>
          <pc:sldMk cId="1097736129" sldId="270"/>
        </pc:sldMkLst>
      </pc:sldChg>
      <pc:sldChg chg="new del">
        <pc:chgData name="French, Maurica - Forest High School" userId="S::maurica.french@marion.k12.fl.us::80283eaa-d5ff-417e-bdc9-ede5d39250b4" providerId="AD" clId="Web-{17C41CEE-C5AD-4836-A863-370A4AEA493F}" dt="2022-05-20T21:01:00.286" v="2"/>
        <pc:sldMkLst>
          <pc:docMk/>
          <pc:sldMk cId="2376945748" sldId="27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2A1B-358C-4558-9008-ECE23EB65E05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556D-AF86-4A0A-ACC0-54BE469B7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98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2A1B-358C-4558-9008-ECE23EB65E05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556D-AF86-4A0A-ACC0-54BE469B7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25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2A1B-358C-4558-9008-ECE23EB65E05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556D-AF86-4A0A-ACC0-54BE469B7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20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2A1B-358C-4558-9008-ECE23EB65E05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556D-AF86-4A0A-ACC0-54BE469B7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55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2A1B-358C-4558-9008-ECE23EB65E05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556D-AF86-4A0A-ACC0-54BE469B7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25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2A1B-358C-4558-9008-ECE23EB65E05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556D-AF86-4A0A-ACC0-54BE469B7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77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2A1B-358C-4558-9008-ECE23EB65E05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556D-AF86-4A0A-ACC0-54BE469B7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12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2A1B-358C-4558-9008-ECE23EB65E05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556D-AF86-4A0A-ACC0-54BE469B7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30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2A1B-358C-4558-9008-ECE23EB65E05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556D-AF86-4A0A-ACC0-54BE469B7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278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2A1B-358C-4558-9008-ECE23EB65E05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556D-AF86-4A0A-ACC0-54BE469B7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5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2A1B-358C-4558-9008-ECE23EB65E05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556D-AF86-4A0A-ACC0-54BE469B7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63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02A1B-358C-4558-9008-ECE23EB65E05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D556D-AF86-4A0A-ACC0-54BE469B7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31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jpe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ig4I96hqE4o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cksteves.com/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5" Type="http://schemas.openxmlformats.org/officeDocument/2006/relationships/hyperlink" Target="hostelworld.com" TargetMode="External"/><Relationship Id="rId4" Type="http://schemas.openxmlformats.org/officeDocument/2006/relationships/hyperlink" Target="Skyscanner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faredrop.com/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hyperlink" Target="https://www.skyscanner.com/flights" TargetMode="External"/><Relationship Id="rId4" Type="http://schemas.openxmlformats.org/officeDocument/2006/relationships/image" Target="../media/image18.png"/><Relationship Id="rId9" Type="http://schemas.openxmlformats.org/officeDocument/2006/relationships/hyperlink" Target="https://www.google.com/travel/flights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99" y="320017"/>
            <a:ext cx="11963400" cy="61490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gradFill>
              <a:gsLst>
                <a:gs pos="100000">
                  <a:schemeClr val="accent1">
                    <a:lumMod val="0"/>
                  </a:schemeClr>
                </a:gs>
                <a:gs pos="0">
                  <a:schemeClr val="accent1">
                    <a:lumMod val="45000"/>
                    <a:lumOff val="55000"/>
                  </a:schemeClr>
                </a:gs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50800" dir="5400000" algn="ctr" rotWithShape="0">
              <a:srgbClr val="000000"/>
            </a:outerShdw>
            <a:softEdge rad="0"/>
          </a:effectLst>
        </p:spPr>
      </p:pic>
      <p:sp>
        <p:nvSpPr>
          <p:cNvPr id="5" name="TextBox 4"/>
          <p:cNvSpPr txBox="1"/>
          <p:nvPr/>
        </p:nvSpPr>
        <p:spPr>
          <a:xfrm>
            <a:off x="3736608" y="731334"/>
            <a:ext cx="4693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Segoe Script" panose="030B0504020000000003" pitchFamily="66" charset="0"/>
              </a:rPr>
              <a:t>Why Travel?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61062" y="1645815"/>
            <a:ext cx="7880465" cy="424731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egoe Script" panose="030B0504020000000003" pitchFamily="66" charset="0"/>
              </a:rPr>
              <a:t>Fun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egoe Script" panose="030B0504020000000003" pitchFamily="66" charset="0"/>
              </a:rPr>
              <a:t>New Experiences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egoe Script" panose="030B0504020000000003" pitchFamily="66" charset="0"/>
              </a:rPr>
              <a:t>Personal Growth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egoe Script" panose="030B0504020000000003" pitchFamily="66" charset="0"/>
              </a:rPr>
              <a:t>Improve Language or Cultural Knowledge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egoe Script" panose="030B0504020000000003" pitchFamily="66" charset="0"/>
              </a:rPr>
              <a:t>It’s good for your  ~ mind, body, spirit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egoe Script" panose="030B0504020000000003" pitchFamily="66" charset="0"/>
              </a:rPr>
              <a:t>Meet New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egoe Script" panose="030B0504020000000003" pitchFamily="66" charset="0"/>
              </a:rPr>
              <a:t>Share something special with someone special</a:t>
            </a:r>
          </a:p>
          <a:p>
            <a:endParaRPr lang="en-US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53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68" y="266007"/>
            <a:ext cx="11912138" cy="1704109"/>
          </a:xfrm>
          <a:noFill/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prstClr val="black"/>
                </a:solidFill>
                <a:latin typeface="Segoe Script" panose="030B0504020000000003" pitchFamily="66" charset="0"/>
                <a:ea typeface="+mn-ea"/>
                <a:cs typeface="+mn-cs"/>
              </a:rPr>
              <a:t>Must See or Off the Beaten Path</a:t>
            </a:r>
            <a:r>
              <a:rPr lang="en-US" sz="4000" b="1" dirty="0" smtClean="0">
                <a:solidFill>
                  <a:prstClr val="black"/>
                </a:solidFill>
                <a:latin typeface="Segoe Script" panose="030B0504020000000003" pitchFamily="66" charset="0"/>
                <a:ea typeface="+mn-ea"/>
                <a:cs typeface="+mn-cs"/>
              </a:rPr>
              <a:t/>
            </a:r>
            <a:br>
              <a:rPr lang="en-US" sz="4000" b="1" dirty="0" smtClean="0">
                <a:solidFill>
                  <a:prstClr val="black"/>
                </a:solidFill>
                <a:latin typeface="Segoe Script" panose="030B0504020000000003" pitchFamily="66" charset="0"/>
                <a:ea typeface="+mn-ea"/>
                <a:cs typeface="+mn-cs"/>
              </a:rPr>
            </a:br>
            <a:r>
              <a:rPr lang="en-US" sz="4000" b="1" dirty="0" smtClean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There are a lot of ways to see the see the world on a budget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753" y="2103120"/>
            <a:ext cx="6311648" cy="574791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Share in a </a:t>
            </a:r>
            <a:r>
              <a:rPr lang="en-US" sz="4000" dirty="0"/>
              <a:t>local sporting </a:t>
            </a:r>
            <a:r>
              <a:rPr lang="en-US" sz="4000" dirty="0" smtClean="0"/>
              <a:t>experience</a:t>
            </a:r>
          </a:p>
          <a:p>
            <a:r>
              <a:rPr lang="en-US" sz="4000" dirty="0"/>
              <a:t>Look for local </a:t>
            </a:r>
            <a:r>
              <a:rPr lang="en-US" sz="4000" dirty="0" smtClean="0"/>
              <a:t>festivals</a:t>
            </a:r>
            <a:endParaRPr lang="en-US" sz="4000" dirty="0"/>
          </a:p>
          <a:p>
            <a:r>
              <a:rPr lang="en-US" sz="4000" dirty="0"/>
              <a:t>Buy groceries, cook in hostel, </a:t>
            </a:r>
            <a:r>
              <a:rPr lang="en-US" sz="4000" dirty="0" smtClean="0"/>
              <a:t>picnic</a:t>
            </a:r>
          </a:p>
          <a:p>
            <a:r>
              <a:rPr lang="en-US" sz="4000" dirty="0" smtClean="0"/>
              <a:t>Look for museums free </a:t>
            </a:r>
          </a:p>
          <a:p>
            <a:pPr marL="0" indent="0">
              <a:buNone/>
            </a:pPr>
            <a:r>
              <a:rPr lang="en-US" sz="4000" dirty="0"/>
              <a:t> </a:t>
            </a:r>
            <a:r>
              <a:rPr lang="en-US" sz="4000" dirty="0" smtClean="0"/>
              <a:t> days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312" t="26243" r="10617"/>
          <a:stretch/>
        </p:blipFill>
        <p:spPr>
          <a:xfrm>
            <a:off x="5486400" y="3865417"/>
            <a:ext cx="2319252" cy="29204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846" y="1970116"/>
            <a:ext cx="1995724" cy="26600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8550" y="3125584"/>
            <a:ext cx="2635999" cy="351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5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385" y="232122"/>
            <a:ext cx="10971415" cy="707217"/>
          </a:xfrm>
        </p:spPr>
        <p:txBody>
          <a:bodyPr/>
          <a:lstStyle/>
          <a:p>
            <a:r>
              <a:rPr lang="en-US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There are a lot of ways to see the see the world on a 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85" y="1030778"/>
            <a:ext cx="11396750" cy="546146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Street musicians and entertainers</a:t>
            </a:r>
          </a:p>
          <a:p>
            <a:r>
              <a:rPr lang="en-US" sz="4000" dirty="0" smtClean="0"/>
              <a:t>Public art</a:t>
            </a:r>
          </a:p>
          <a:p>
            <a:r>
              <a:rPr lang="en-US" sz="4000" dirty="0" smtClean="0"/>
              <a:t>Take a scenic hike</a:t>
            </a:r>
          </a:p>
          <a:p>
            <a:r>
              <a:rPr lang="en-US" sz="4000" dirty="0" smtClean="0"/>
              <a:t>Public Gardens</a:t>
            </a:r>
          </a:p>
          <a:p>
            <a:r>
              <a:rPr lang="en-US" sz="4000" dirty="0" smtClean="0"/>
              <a:t>Google best sunset location </a:t>
            </a:r>
          </a:p>
          <a:p>
            <a:pPr marL="0" indent="0">
              <a:buNone/>
            </a:pPr>
            <a:r>
              <a:rPr lang="en-US" sz="4000" dirty="0" smtClean="0"/>
              <a:t>  and bring a picnic</a:t>
            </a:r>
          </a:p>
          <a:p>
            <a:r>
              <a:rPr lang="en-US" sz="4000" dirty="0" smtClean="0"/>
              <a:t>Local Markets</a:t>
            </a:r>
          </a:p>
          <a:p>
            <a:r>
              <a:rPr lang="en-US" sz="4000" dirty="0" smtClean="0"/>
              <a:t>River walks in most major cities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006" t="15720" b="6243"/>
          <a:stretch/>
        </p:blipFill>
        <p:spPr>
          <a:xfrm>
            <a:off x="7772400" y="4268092"/>
            <a:ext cx="3932653" cy="2423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3478"/>
          <a:stretch/>
        </p:blipFill>
        <p:spPr>
          <a:xfrm flipH="1">
            <a:off x="9170494" y="831273"/>
            <a:ext cx="2534559" cy="3287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795" t="14981" r="16740" b="22096"/>
          <a:stretch/>
        </p:blipFill>
        <p:spPr>
          <a:xfrm>
            <a:off x="5444836" y="1594195"/>
            <a:ext cx="3651576" cy="216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6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008" y="157308"/>
            <a:ext cx="11795760" cy="92890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 Narrow" panose="020B0606020202030204" pitchFamily="34" charset="0"/>
              </a:rPr>
              <a:t>There are a lot of ways to see the see the world on a budget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1" y="1086214"/>
            <a:ext cx="7905403" cy="5705284"/>
          </a:xfrm>
        </p:spPr>
        <p:txBody>
          <a:bodyPr>
            <a:normAutofit/>
          </a:bodyPr>
          <a:lstStyle/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prstClr val="black"/>
                </a:solidFill>
              </a:rPr>
              <a:t>Travel during the “Off Season”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prstClr val="black"/>
                </a:solidFill>
              </a:rPr>
              <a:t>Be flexible on </a:t>
            </a:r>
            <a:r>
              <a:rPr lang="en-US" sz="3600" dirty="0" smtClean="0">
                <a:solidFill>
                  <a:prstClr val="black"/>
                </a:solidFill>
              </a:rPr>
              <a:t>dates 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 sz="3600" dirty="0" smtClean="0">
                <a:solidFill>
                  <a:prstClr val="black"/>
                </a:solidFill>
              </a:rPr>
              <a:t>Offer to get “Bumped”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 sz="3600" dirty="0" smtClean="0">
                <a:solidFill>
                  <a:prstClr val="black"/>
                </a:solidFill>
              </a:rPr>
              <a:t>Many </a:t>
            </a:r>
            <a:r>
              <a:rPr lang="en-US" sz="3600" dirty="0">
                <a:solidFill>
                  <a:prstClr val="black"/>
                </a:solidFill>
              </a:rPr>
              <a:t>Churches, Mosques, Synagogues and Temples are </a:t>
            </a:r>
            <a:r>
              <a:rPr lang="en-US" sz="3600" dirty="0" smtClean="0">
                <a:solidFill>
                  <a:prstClr val="black"/>
                </a:solidFill>
              </a:rPr>
              <a:t>free and they’re gorgeous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prstClr val="black"/>
                </a:solidFill>
              </a:rPr>
              <a:t>Find the perfect </a:t>
            </a:r>
            <a:r>
              <a:rPr lang="en-US" sz="3600" dirty="0" smtClean="0">
                <a:solidFill>
                  <a:prstClr val="black"/>
                </a:solidFill>
              </a:rPr>
              <a:t>photo location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 sz="3600" dirty="0" smtClean="0">
                <a:solidFill>
                  <a:prstClr val="black"/>
                </a:solidFill>
              </a:rPr>
              <a:t>Get lost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 sz="3600" dirty="0" smtClean="0">
                <a:solidFill>
                  <a:prstClr val="black"/>
                </a:solidFill>
              </a:rPr>
              <a:t>People watch in outdoor cafe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prstClr val="black"/>
                </a:solidFill>
              </a:rPr>
              <a:t>Remember second and third cities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prstClr val="black"/>
              </a:solidFill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810" y="3423042"/>
            <a:ext cx="2152997" cy="32226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188" y="947652"/>
            <a:ext cx="3217149" cy="23295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5969" y="3406858"/>
            <a:ext cx="2160368" cy="323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2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333" y="187325"/>
            <a:ext cx="11760200" cy="93874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Segoe Script" panose="030B0504020000000003" pitchFamily="66" charset="0"/>
              </a:rPr>
              <a:t>Verona, Italy </a:t>
            </a:r>
            <a:r>
              <a:rPr lang="en-US" dirty="0">
                <a:solidFill>
                  <a:prstClr val="black"/>
                </a:solidFill>
                <a:latin typeface="Segoe Script" panose="030B0504020000000003" pitchFamily="66" charset="0"/>
              </a:rPr>
              <a:t>a Second city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468" y="3699732"/>
            <a:ext cx="2058984" cy="30868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1535"/>
          <a:stretch/>
        </p:blipFill>
        <p:spPr>
          <a:xfrm>
            <a:off x="2543605" y="3699732"/>
            <a:ext cx="4651207" cy="30868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6975" b="17514"/>
          <a:stretch/>
        </p:blipFill>
        <p:spPr>
          <a:xfrm>
            <a:off x="414301" y="981704"/>
            <a:ext cx="5147819" cy="25299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918191" y="981704"/>
            <a:ext cx="1687546" cy="25299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7207" y="3738706"/>
            <a:ext cx="2032988" cy="30478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7047" y="3741677"/>
            <a:ext cx="2031007" cy="30448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1808" y="975970"/>
            <a:ext cx="3810798" cy="254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7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2756" y="149630"/>
            <a:ext cx="11770822" cy="107234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Segoe Script" panose="030B0504020000000003" pitchFamily="66" charset="0"/>
              </a:rPr>
              <a:t>Porto, Portugal ~ </a:t>
            </a:r>
            <a:r>
              <a:rPr lang="en-US" dirty="0" smtClean="0">
                <a:latin typeface="Segoe Script" panose="030B0504020000000003" pitchFamily="66" charset="0"/>
              </a:rPr>
              <a:t>a </a:t>
            </a:r>
            <a:r>
              <a:rPr lang="en-US" dirty="0">
                <a:latin typeface="Segoe Script" panose="030B0504020000000003" pitchFamily="66" charset="0"/>
              </a:rPr>
              <a:t>Second city </a:t>
            </a:r>
            <a:r>
              <a:rPr lang="en-US" dirty="0" smtClean="0">
                <a:latin typeface="Segoe Script" panose="030B0504020000000003" pitchFamily="66" charset="0"/>
              </a:rPr>
              <a:t> </a:t>
            </a:r>
            <a:endParaRPr lang="en-US" dirty="0">
              <a:latin typeface="Segoe Script" panose="030B0504020000000003" pitchFamily="66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1404" y="1112270"/>
            <a:ext cx="2433977" cy="3244149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6686" t="12556"/>
          <a:stretch/>
        </p:blipFill>
        <p:spPr>
          <a:xfrm>
            <a:off x="8379758" y="4421338"/>
            <a:ext cx="3649286" cy="22527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3959"/>
          <a:stretch/>
        </p:blipFill>
        <p:spPr>
          <a:xfrm>
            <a:off x="2909187" y="1112270"/>
            <a:ext cx="2507916" cy="32103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783" y="1112270"/>
            <a:ext cx="4119812" cy="30898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29634" r="12183"/>
          <a:stretch/>
        </p:blipFill>
        <p:spPr>
          <a:xfrm>
            <a:off x="126447" y="4421338"/>
            <a:ext cx="5393325" cy="23869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t="8569" b="13885"/>
          <a:stretch/>
        </p:blipFill>
        <p:spPr>
          <a:xfrm>
            <a:off x="9973255" y="1367689"/>
            <a:ext cx="2055789" cy="28344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1855" y="4713965"/>
            <a:ext cx="2615820" cy="196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1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68184"/>
          </a:xfrm>
        </p:spPr>
        <p:txBody>
          <a:bodyPr>
            <a:noAutofit/>
          </a:bodyPr>
          <a:lstStyle/>
          <a:p>
            <a:pPr algn="ctr"/>
            <a:r>
              <a:rPr lang="en-US" sz="10000" dirty="0" smtClean="0">
                <a:latin typeface="Segoe Script" panose="030B0504020000000003" pitchFamily="66" charset="0"/>
              </a:rPr>
              <a:t>But</a:t>
            </a:r>
            <a:br>
              <a:rPr lang="en-US" sz="10000" dirty="0" smtClean="0">
                <a:latin typeface="Segoe Script" panose="030B0504020000000003" pitchFamily="66" charset="0"/>
              </a:rPr>
            </a:br>
            <a:r>
              <a:rPr lang="en-US" sz="10000" dirty="0" smtClean="0">
                <a:latin typeface="Segoe Script" panose="030B0504020000000003" pitchFamily="66" charset="0"/>
              </a:rPr>
              <a:t>What </a:t>
            </a:r>
            <a:br>
              <a:rPr lang="en-US" sz="10000" dirty="0" smtClean="0">
                <a:latin typeface="Segoe Script" panose="030B0504020000000003" pitchFamily="66" charset="0"/>
              </a:rPr>
            </a:br>
            <a:r>
              <a:rPr lang="en-US" sz="10000" dirty="0" smtClean="0">
                <a:latin typeface="Segoe Script" panose="030B0504020000000003" pitchFamily="66" charset="0"/>
              </a:rPr>
              <a:t>Will </a:t>
            </a:r>
            <a:br>
              <a:rPr lang="en-US" sz="10000" dirty="0" smtClean="0">
                <a:latin typeface="Segoe Script" panose="030B0504020000000003" pitchFamily="66" charset="0"/>
              </a:rPr>
            </a:br>
            <a:r>
              <a:rPr lang="en-US" sz="10000" dirty="0" smtClean="0">
                <a:latin typeface="Segoe Script" panose="030B0504020000000003" pitchFamily="66" charset="0"/>
              </a:rPr>
              <a:t>I Eat ?! </a:t>
            </a:r>
            <a:endParaRPr lang="en-US" sz="10000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9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15" y="3064713"/>
            <a:ext cx="2845977" cy="37932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88" y="1621487"/>
            <a:ext cx="3550731" cy="4732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3492" y="1565201"/>
            <a:ext cx="2362939" cy="3149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13863"/>
          <a:stretch/>
        </p:blipFill>
        <p:spPr>
          <a:xfrm flipH="1">
            <a:off x="4656988" y="-8246"/>
            <a:ext cx="2251373" cy="25847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21058" t="26783" r="16367" b="18036"/>
          <a:stretch/>
        </p:blipFill>
        <p:spPr>
          <a:xfrm>
            <a:off x="5180822" y="5389548"/>
            <a:ext cx="2295945" cy="15188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978" y="4977887"/>
            <a:ext cx="2673933" cy="20059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11752" t="2089" r="1307" b="36611"/>
          <a:stretch/>
        </p:blipFill>
        <p:spPr>
          <a:xfrm>
            <a:off x="2555231" y="4115454"/>
            <a:ext cx="2817223" cy="1490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919028" y="0"/>
            <a:ext cx="1915187" cy="25526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t="14625" b="10114"/>
          <a:stretch/>
        </p:blipFill>
        <p:spPr>
          <a:xfrm>
            <a:off x="6731133" y="-8246"/>
            <a:ext cx="3102359" cy="31120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/>
          <a:srcRect l="8791" t="16201" r="9054" b="12123"/>
          <a:stretch/>
        </p:blipFill>
        <p:spPr>
          <a:xfrm>
            <a:off x="1392336" y="2262841"/>
            <a:ext cx="3196525" cy="2092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07903" y="3061437"/>
            <a:ext cx="2588306" cy="19417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/>
          <a:srcRect l="34285" t="39368" r="18408" b="27050"/>
          <a:stretch/>
        </p:blipFill>
        <p:spPr>
          <a:xfrm>
            <a:off x="7169495" y="4767871"/>
            <a:ext cx="1670684" cy="2104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/>
          <a:srcRect l="9570" t="56453" r="12288" b="7782"/>
          <a:stretch/>
        </p:blipFill>
        <p:spPr>
          <a:xfrm>
            <a:off x="8585200" y="4672310"/>
            <a:ext cx="3606800" cy="22002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/>
          <a:srcRect t="26752" r="2353" b="7868"/>
          <a:stretch/>
        </p:blipFill>
        <p:spPr>
          <a:xfrm>
            <a:off x="-12515" y="-2940"/>
            <a:ext cx="3363236" cy="16893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6"/>
          <a:srcRect l="6555" t="10145" r="21382" b="8275"/>
          <a:stretch/>
        </p:blipFill>
        <p:spPr>
          <a:xfrm>
            <a:off x="-21960" y="1676437"/>
            <a:ext cx="1404851" cy="2119746"/>
          </a:xfrm>
          <a:prstGeom prst="rect">
            <a:avLst/>
          </a:prstGeom>
        </p:spPr>
      </p:pic>
      <p:pic>
        <p:nvPicPr>
          <p:cNvPr id="1026" name="Picture 2" descr="https://lh3.googleusercontent.com/6ZfkzjRVZ6qzzeuBhXcmNoXR1U5TQrdLmGkCwDOzpZKkjmgQzzvXVFmglYYWrvvyUBHSB3insiBLE4XWjauNh8S2b3jBCBlNpcPVH_d1EVro-RDqA91Ms_fMiNwCes_g9bMRnGZUea44MphFqQCaZlL4ZzI2akZ8I57SCrluanMERBZVq7Q7GJqZFKre6AaxEbZ6Ke3_uPE57Dyx_GI91rAj_P6zhpknPjfU86ZeRWFp1YpMoe15_UqRjzMk5DQiUxrlAC8re60Wu-Rs6zaSjxtn6bGpM7SRMJ9mbhH9nDSEfrDS7zoIir_muWSXm3A43CzzE6VauPfPe_A2GNU0u1e68_STC3WK37g7OZRFGah0_mLgY1hOkB1NhUwB9e_m7-fIQQatQ_IP9W7DoecDGE4jm2gz3AHlGqT4uIE1E24y-aN9DSL_AcIuFlIJjS-1IJPm9dmHPpSj76my3EObliI1YCPtZ2AsZqhYFGQ-ARE8eQkw8N5aYMQkpiksxHwmjCYAyWok59uuNXZX19DZ5cErsS03qEzDMCwBH8ub32_CG3Ou10j1XOYv_X2cg6Jgt-IWM2qiI1Q_uYD_oWFpxFhHV7-EnsyuILXllh1-UlTSBDdfViFy87Xa45fjNG5i1TwQDclw-g39twQwoQtiRNsQ6OCQOFrBeC2DKPGCRyQ4Ze0zytvOo-trOrCvZ_GBz31eYdMCv33qgWLNu5hafSsFlKu_LAs3myY_50BlmCq6O27oTpI9djz4SefFtL8=w703-h937-no?authuser=0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t="54642" r="37015" b="13844"/>
          <a:stretch/>
        </p:blipFill>
        <p:spPr bwMode="auto">
          <a:xfrm>
            <a:off x="9718704" y="0"/>
            <a:ext cx="2573867" cy="185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8"/>
          <a:srcRect t="38722" b="20681"/>
          <a:stretch/>
        </p:blipFill>
        <p:spPr>
          <a:xfrm>
            <a:off x="1087823" y="1401338"/>
            <a:ext cx="2033028" cy="110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2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949" y="165621"/>
            <a:ext cx="11538066" cy="989848"/>
          </a:xfrm>
        </p:spPr>
        <p:txBody>
          <a:bodyPr/>
          <a:lstStyle/>
          <a:p>
            <a:pPr algn="ctr"/>
            <a:r>
              <a:rPr lang="en-US" b="1" dirty="0" smtClean="0">
                <a:latin typeface="Segoe Script" panose="030B0504020000000003" pitchFamily="66" charset="0"/>
              </a:rPr>
              <a:t>Planning</a:t>
            </a:r>
            <a:r>
              <a:rPr lang="en-US" b="1" dirty="0" smtClean="0"/>
              <a:t> </a:t>
            </a:r>
            <a:r>
              <a:rPr lang="en-US" b="1" dirty="0" smtClean="0">
                <a:latin typeface="Segoe Script" panose="030B0504020000000003" pitchFamily="66" charset="0"/>
              </a:rPr>
              <a:t>Tips</a:t>
            </a:r>
            <a:endParaRPr lang="en-US" b="1" dirty="0">
              <a:latin typeface="Segoe Script" panose="030B05040200000000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978" y="1537855"/>
            <a:ext cx="10083338" cy="49377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/>
              <a:t>Find Sample itineraries and other ideas on Pinterest</a:t>
            </a:r>
          </a:p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r>
              <a:rPr lang="en-US" sz="4000" dirty="0" smtClean="0"/>
              <a:t>Watch YouTube videos of places your interested in visiting</a:t>
            </a:r>
          </a:p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r>
              <a:rPr lang="en-US" sz="4000" dirty="0" smtClean="0"/>
              <a:t>Follow travel sites of cities and countries you’d like to see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17" y="1537855"/>
            <a:ext cx="1039090" cy="10390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8679" r="20230"/>
          <a:stretch/>
        </p:blipFill>
        <p:spPr>
          <a:xfrm>
            <a:off x="211939" y="3408218"/>
            <a:ext cx="1200281" cy="11068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44" y="5171902"/>
            <a:ext cx="1194262" cy="119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9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latin typeface="Segoe Script" panose="030B0504020000000003" pitchFamily="66" charset="0"/>
              </a:rPr>
              <a:t>S</a:t>
            </a:r>
            <a:r>
              <a:rPr lang="en-US" dirty="0" smtClean="0">
                <a:latin typeface="Segoe Script" panose="030B0504020000000003" pitchFamily="66" charset="0"/>
              </a:rPr>
              <a:t>afety </a:t>
            </a:r>
            <a:r>
              <a:rPr lang="en-US" dirty="0">
                <a:latin typeface="Segoe Script" panose="030B0504020000000003" pitchFamily="66" charset="0"/>
              </a:rPr>
              <a:t>M</a:t>
            </a:r>
            <a:r>
              <a:rPr lang="en-US" dirty="0" smtClean="0">
                <a:latin typeface="Segoe Script" panose="030B0504020000000003" pitchFamily="66" charset="0"/>
              </a:rPr>
              <a:t>atters</a:t>
            </a:r>
            <a:endParaRPr lang="en-US" dirty="0">
              <a:latin typeface="Segoe Script" panose="030B05040200000000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100" dirty="0">
                <a:hlinkClick r:id="rId2"/>
              </a:rPr>
              <a:t>https://youtu.be/ig4I96hqE4o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2700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084" y="90805"/>
            <a:ext cx="6766560" cy="1014787"/>
          </a:xfrm>
          <a:gradFill flip="none" rotWithShape="1">
            <a:gsLst>
              <a:gs pos="0">
                <a:srgbClr val="C8BF98">
                  <a:tint val="66000"/>
                  <a:satMod val="160000"/>
                </a:srgbClr>
              </a:gs>
              <a:gs pos="50000">
                <a:srgbClr val="C8BF98">
                  <a:tint val="44500"/>
                  <a:satMod val="160000"/>
                </a:srgbClr>
              </a:gs>
              <a:gs pos="100000">
                <a:srgbClr val="C8BF98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/>
          <a:lstStyle/>
          <a:p>
            <a:pPr algn="ctr"/>
            <a:r>
              <a:rPr lang="en-US" dirty="0" smtClean="0">
                <a:latin typeface="Segoe Script" panose="030B0504020000000003" pitchFamily="66" charset="0"/>
              </a:rPr>
              <a:t>It’s Your Turn </a:t>
            </a:r>
            <a:endParaRPr lang="en-US" dirty="0">
              <a:latin typeface="Segoe Script" panose="030B0504020000000003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891" b="674"/>
          <a:stretch/>
        </p:blipFill>
        <p:spPr>
          <a:xfrm>
            <a:off x="0" y="-10373"/>
            <a:ext cx="5228705" cy="686006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5084" y="1172094"/>
            <a:ext cx="6766560" cy="5569527"/>
          </a:xfrm>
          <a:gradFill flip="none" rotWithShape="1">
            <a:gsLst>
              <a:gs pos="0">
                <a:srgbClr val="C8BF98">
                  <a:tint val="66000"/>
                  <a:satMod val="160000"/>
                </a:srgbClr>
              </a:gs>
              <a:gs pos="50000">
                <a:srgbClr val="C8BF98">
                  <a:tint val="44500"/>
                  <a:satMod val="160000"/>
                </a:srgbClr>
              </a:gs>
              <a:gs pos="100000">
                <a:srgbClr val="C8BF98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/>
          <a:lstStyle/>
          <a:p>
            <a:r>
              <a:rPr lang="en-US" sz="4400" dirty="0" smtClean="0">
                <a:latin typeface="Arial Narrow" panose="020B0606020202030204" pitchFamily="34" charset="0"/>
              </a:rPr>
              <a:t>Choose a destination    </a:t>
            </a:r>
          </a:p>
          <a:p>
            <a:pPr marL="0" indent="0">
              <a:buNone/>
            </a:pPr>
            <a:r>
              <a:rPr lang="en-US" sz="1000" dirty="0" smtClean="0">
                <a:solidFill>
                  <a:prstClr val="black"/>
                </a:solidFill>
                <a:hlinkClick r:id="rId3"/>
              </a:rPr>
              <a:t>https</a:t>
            </a:r>
            <a:r>
              <a:rPr lang="en-US" sz="1000" dirty="0">
                <a:solidFill>
                  <a:prstClr val="black"/>
                </a:solidFill>
                <a:hlinkClick r:id="rId3"/>
              </a:rPr>
              <a:t>://www.ricksteves.com</a:t>
            </a:r>
            <a:r>
              <a:rPr lang="en-US" sz="1000" dirty="0" smtClean="0">
                <a:solidFill>
                  <a:prstClr val="black"/>
                </a:solidFill>
                <a:hlinkClick r:id="rId3"/>
              </a:rPr>
              <a:t>/</a:t>
            </a:r>
            <a:endParaRPr lang="en-US" sz="1000" dirty="0" smtClean="0">
              <a:solidFill>
                <a:prstClr val="black"/>
              </a:solidFill>
            </a:endParaRPr>
          </a:p>
          <a:p>
            <a:endParaRPr lang="en-US" sz="1000" dirty="0">
              <a:solidFill>
                <a:prstClr val="black"/>
              </a:solidFill>
            </a:endParaRPr>
          </a:p>
          <a:p>
            <a:r>
              <a:rPr lang="en-US" sz="4000" dirty="0" smtClean="0"/>
              <a:t>Find a Flight (or flights)</a:t>
            </a:r>
          </a:p>
          <a:p>
            <a:pPr marL="0" indent="0">
              <a:buNone/>
            </a:pPr>
            <a:r>
              <a:rPr lang="en-US" sz="1100" dirty="0" smtClean="0">
                <a:hlinkClick r:id="rId4"/>
              </a:rPr>
              <a:t>Skyscanner.com</a:t>
            </a:r>
            <a:r>
              <a:rPr lang="en-US" sz="1100" dirty="0" smtClean="0"/>
              <a:t> </a:t>
            </a:r>
          </a:p>
          <a:p>
            <a:r>
              <a:rPr lang="en-US" sz="4000" dirty="0" smtClean="0"/>
              <a:t>Find a place or places to stay</a:t>
            </a:r>
          </a:p>
          <a:p>
            <a:pPr marL="0" indent="0">
              <a:buNone/>
            </a:pPr>
            <a:r>
              <a:rPr lang="en-US" sz="1100" dirty="0" smtClean="0">
                <a:hlinkClick r:id="rId5"/>
              </a:rPr>
              <a:t>hostelworld.com</a:t>
            </a:r>
            <a:endParaRPr lang="en-US" sz="1100" dirty="0" smtClean="0"/>
          </a:p>
          <a:p>
            <a:r>
              <a:rPr lang="en-US" sz="4000" dirty="0" smtClean="0"/>
              <a:t>Plan a couple things to do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32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128" y="-91778"/>
            <a:ext cx="11995264" cy="6959603"/>
          </a:xfrm>
          <a:prstGeom prst="rect">
            <a:avLst/>
          </a:prstGeom>
          <a:solidFill>
            <a:srgbClr val="BFBBA1"/>
          </a:solidFill>
        </p:spPr>
      </p:pic>
      <p:sp>
        <p:nvSpPr>
          <p:cNvPr id="6" name="TextBox 5"/>
          <p:cNvSpPr txBox="1"/>
          <p:nvPr/>
        </p:nvSpPr>
        <p:spPr>
          <a:xfrm>
            <a:off x="3262745" y="307571"/>
            <a:ext cx="5586153" cy="707886"/>
          </a:xfrm>
          <a:prstGeom prst="rect">
            <a:avLst/>
          </a:prstGeom>
          <a:gradFill flip="none" rotWithShape="1">
            <a:gsLst>
              <a:gs pos="0">
                <a:srgbClr val="BFBBA1">
                  <a:tint val="66000"/>
                  <a:satMod val="160000"/>
                </a:srgbClr>
              </a:gs>
              <a:gs pos="50000">
                <a:srgbClr val="BFBBA1">
                  <a:tint val="44500"/>
                  <a:satMod val="160000"/>
                </a:srgbClr>
              </a:gs>
              <a:gs pos="100000">
                <a:srgbClr val="BFBBA1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Segoe Script" panose="030B0504020000000003" pitchFamily="66" charset="0"/>
              </a:rPr>
              <a:t>Where should I go?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95302" y="34248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86058" y="36908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54991" y="1998080"/>
            <a:ext cx="8401659" cy="4524315"/>
          </a:xfrm>
          <a:prstGeom prst="rect">
            <a:avLst/>
          </a:prstGeom>
          <a:gradFill flip="none" rotWithShape="1">
            <a:gsLst>
              <a:gs pos="0">
                <a:srgbClr val="BFBBA1">
                  <a:tint val="66000"/>
                  <a:satMod val="160000"/>
                </a:srgbClr>
              </a:gs>
              <a:gs pos="50000">
                <a:srgbClr val="BFBBA1">
                  <a:tint val="44500"/>
                  <a:satMod val="160000"/>
                </a:srgbClr>
              </a:gs>
              <a:gs pos="100000">
                <a:srgbClr val="BFBBA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Segoe Script" panose="030B0504020000000003" pitchFamily="66" charset="0"/>
              </a:rPr>
              <a:t>Dream Vacation?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Segoe Script" panose="030B0504020000000003" pitchFamily="66" charset="0"/>
              </a:rPr>
              <a:t>No Ideas?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Segoe Script" panose="030B0504020000000003" pitchFamily="66" charset="0"/>
              </a:rPr>
              <a:t>“Must see” in every </a:t>
            </a:r>
            <a:r>
              <a:rPr lang="en-US" sz="3200" dirty="0" smtClean="0">
                <a:latin typeface="Segoe Script" panose="030B0504020000000003" pitchFamily="66" charset="0"/>
              </a:rPr>
              <a:t>country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Segoe Script" panose="030B0504020000000003" pitchFamily="66" charset="0"/>
              </a:rPr>
              <a:t>Less Popular Destination</a:t>
            </a:r>
            <a:endParaRPr lang="en-US" sz="3200" dirty="0">
              <a:latin typeface="Segoe Script" panose="030B0504020000000003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Segoe Script" panose="030B0504020000000003" pitchFamily="66" charset="0"/>
              </a:rPr>
              <a:t>Consider second or even third cities</a:t>
            </a:r>
          </a:p>
          <a:p>
            <a:r>
              <a:rPr lang="en-US" sz="3200" dirty="0">
                <a:latin typeface="Segoe Script" panose="030B0504020000000003" pitchFamily="66" charset="0"/>
              </a:rPr>
              <a:t>    ~ Less expensive</a:t>
            </a:r>
          </a:p>
          <a:p>
            <a:r>
              <a:rPr lang="en-US" sz="3200" dirty="0">
                <a:latin typeface="Segoe Script" panose="030B0504020000000003" pitchFamily="66" charset="0"/>
              </a:rPr>
              <a:t>    ~ Less crowded</a:t>
            </a:r>
          </a:p>
          <a:p>
            <a:r>
              <a:rPr lang="en-US" sz="3200" dirty="0">
                <a:latin typeface="Segoe Script" panose="030B0504020000000003" pitchFamily="66" charset="0"/>
              </a:rPr>
              <a:t>    ~ Just as beautiful</a:t>
            </a:r>
          </a:p>
          <a:p>
            <a:r>
              <a:rPr lang="en-US" sz="3200" dirty="0">
                <a:latin typeface="Segoe Script" panose="030B0504020000000003" pitchFamily="66" charset="0"/>
              </a:rPr>
              <a:t>    ~ Less touristic/more authentic</a:t>
            </a:r>
          </a:p>
        </p:txBody>
      </p:sp>
    </p:spTree>
    <p:extLst>
      <p:ext uri="{BB962C8B-B14F-4D97-AF65-F5344CB8AC3E}">
        <p14:creationId xmlns:p14="http://schemas.microsoft.com/office/powerpoint/2010/main" val="47575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189" y="5010"/>
            <a:ext cx="6350923" cy="939337"/>
          </a:xfrm>
          <a:solidFill>
            <a:srgbClr val="F5E7E8"/>
          </a:solidFill>
          <a:ln>
            <a:noFill/>
          </a:ln>
          <a:effectLst>
            <a:softEdge rad="63500"/>
          </a:effectLst>
        </p:spPr>
        <p:txBody>
          <a:bodyPr>
            <a:normAutofit fontScale="90000"/>
          </a:bodyPr>
          <a:lstStyle/>
          <a:p>
            <a:r>
              <a:rPr lang="en-US" dirty="0">
                <a:latin typeface="Segoe Script" panose="030B0504020000000003" pitchFamily="66" charset="0"/>
              </a:rPr>
              <a:t>Where should I stay?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8189" y="944348"/>
            <a:ext cx="6317673" cy="5855464"/>
          </a:xfrm>
          <a:solidFill>
            <a:srgbClr val="F5E7E8"/>
          </a:solidFill>
          <a:ln>
            <a:noFill/>
          </a:ln>
          <a:effectLst>
            <a:softEdge rad="63500"/>
          </a:effectLst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en-US" sz="1100" u="sng" dirty="0">
              <a:latin typeface="Segoe Script" panose="030B0504020000000003" pitchFamily="66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11200" b="1" dirty="0">
                <a:latin typeface="Arial Narrow" panose="020B0606020202030204" pitchFamily="34" charset="0"/>
              </a:rPr>
              <a:t>Hostels are the most economical choice!!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11200" b="1" dirty="0">
                <a:solidFill>
                  <a:srgbClr val="FF3399"/>
                </a:solidFill>
                <a:latin typeface="Segoe Script" panose="030B0504020000000003" pitchFamily="66" charset="0"/>
              </a:rPr>
              <a:t>What is a hostel?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1200" b="1" u="sng" dirty="0">
                <a:latin typeface="Arial Narrow" panose="020B0606020202030204" pitchFamily="34" charset="0"/>
              </a:rPr>
              <a:t>Budget accommodation: </a:t>
            </a:r>
          </a:p>
          <a:p>
            <a:pPr>
              <a:lnSpc>
                <a:spcPct val="120000"/>
              </a:lnSpc>
            </a:pPr>
            <a:r>
              <a:rPr lang="en-US" sz="11200" b="1" dirty="0">
                <a:latin typeface="Arial Narrow" panose="020B0606020202030204" pitchFamily="34" charset="0"/>
              </a:rPr>
              <a:t>€ 10- 50 per person per night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1200" b="1" dirty="0">
                <a:latin typeface="Arial Narrow" panose="020B0606020202030204" pitchFamily="34" charset="0"/>
              </a:rPr>
              <a:t>Many different kinds ranging from cheap to luxury:</a:t>
            </a:r>
          </a:p>
          <a:p>
            <a:pPr>
              <a:lnSpc>
                <a:spcPct val="120000"/>
              </a:lnSpc>
            </a:pPr>
            <a:r>
              <a:rPr lang="en-US" sz="11200" b="1" dirty="0">
                <a:latin typeface="Arial Narrow" panose="020B0606020202030204" pitchFamily="34" charset="0"/>
              </a:rPr>
              <a:t>bunk room with shared bath </a:t>
            </a:r>
          </a:p>
          <a:p>
            <a:pPr>
              <a:lnSpc>
                <a:spcPct val="120000"/>
              </a:lnSpc>
            </a:pPr>
            <a:r>
              <a:rPr lang="en-US" sz="11200" b="1" dirty="0">
                <a:latin typeface="Arial Narrow" panose="020B0606020202030204" pitchFamily="34" charset="0"/>
              </a:rPr>
              <a:t>Common space including a kitchen for your use</a:t>
            </a:r>
          </a:p>
          <a:p>
            <a:pPr>
              <a:lnSpc>
                <a:spcPct val="120000"/>
              </a:lnSpc>
            </a:pPr>
            <a:r>
              <a:rPr lang="en-US" sz="11200" b="1" dirty="0">
                <a:latin typeface="Arial Narrow" panose="020B0606020202030204" pitchFamily="34" charset="0"/>
              </a:rPr>
              <a:t>Could be specific to your activity such as backpacking, biking, etc.</a:t>
            </a:r>
          </a:p>
          <a:p>
            <a:pPr>
              <a:lnSpc>
                <a:spcPct val="100000"/>
              </a:lnSpc>
            </a:pPr>
            <a:endParaRPr lang="en-US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</a:pPr>
            <a:endParaRPr lang="en-US" dirty="0">
              <a:latin typeface="Arial Narrow" panose="020B0606020202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latin typeface="Arial Narrow" panose="020B0606020202030204" pitchFamily="34" charset="0"/>
              </a:rPr>
              <a:t>   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6173" b="2647"/>
          <a:stretch/>
        </p:blipFill>
        <p:spPr>
          <a:xfrm>
            <a:off x="6472767" y="5010"/>
            <a:ext cx="5638877" cy="685299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67434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t="16005"/>
          <a:stretch/>
        </p:blipFill>
        <p:spPr>
          <a:xfrm>
            <a:off x="0" y="3765550"/>
            <a:ext cx="5519738" cy="309245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l="2684" t="1432" r="-2684" b="17662"/>
          <a:stretch/>
        </p:blipFill>
        <p:spPr>
          <a:xfrm>
            <a:off x="5591937" y="3774281"/>
            <a:ext cx="6759575" cy="3074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6628" r="4427"/>
          <a:stretch/>
        </p:blipFill>
        <p:spPr>
          <a:xfrm>
            <a:off x="5591937" y="-63211"/>
            <a:ext cx="6580985" cy="3762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b="289"/>
          <a:stretch/>
        </p:blipFill>
        <p:spPr>
          <a:xfrm>
            <a:off x="19078" y="40929"/>
            <a:ext cx="5500572" cy="36582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7648" y="856890"/>
            <a:ext cx="6780468" cy="508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1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10" y="190782"/>
            <a:ext cx="9042125" cy="48467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716" y="1224234"/>
            <a:ext cx="7481939" cy="5010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1724" y="403000"/>
            <a:ext cx="9318567" cy="6205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1346" y="1040542"/>
            <a:ext cx="8763680" cy="5260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4088" y="-432307"/>
            <a:ext cx="8379229" cy="559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1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416" b="13145"/>
          <a:stretch/>
        </p:blipFill>
        <p:spPr>
          <a:xfrm>
            <a:off x="91440" y="-211998"/>
            <a:ext cx="12028516" cy="732761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411629" y="2035166"/>
            <a:ext cx="71994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Segoe Script" panose="030B0504020000000003" pitchFamily="66" charset="0"/>
              </a:rPr>
              <a:t>How do I get there?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80313" y="45470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32569" y="3105573"/>
            <a:ext cx="726673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Find the cheapest ticket to the continent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Get a hopper flight to your desired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European Economy airlines include:</a:t>
            </a:r>
          </a:p>
          <a:p>
            <a:r>
              <a:rPr lang="en-US" sz="36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 -Ryan Air</a:t>
            </a:r>
          </a:p>
          <a:p>
            <a:r>
              <a:rPr lang="en-US" sz="36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 -</a:t>
            </a:r>
            <a:r>
              <a:rPr lang="en-US" sz="3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Veuling</a:t>
            </a:r>
            <a:endParaRPr lang="en-US" sz="36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 -EasyJet</a:t>
            </a:r>
            <a:endParaRPr lang="en-US" sz="3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87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3267" y="152401"/>
            <a:ext cx="11658600" cy="1473199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latin typeface="Segoe Script" panose="030B0504020000000003" pitchFamily="66" charset="0"/>
              </a:rPr>
              <a:t>Cheap flight Search Engines</a:t>
            </a:r>
            <a:endParaRPr lang="en-US" b="1" dirty="0">
              <a:latin typeface="Segoe Script" panose="030B0504020000000003" pitchFamily="66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638" y="1908835"/>
            <a:ext cx="2110785" cy="12670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07" y="5709098"/>
            <a:ext cx="2218267" cy="10831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53" y="3009990"/>
            <a:ext cx="2209270" cy="13255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20" y="4452299"/>
            <a:ext cx="1574453" cy="10496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22355" r="21131"/>
          <a:stretch/>
        </p:blipFill>
        <p:spPr>
          <a:xfrm>
            <a:off x="9892146" y="2128766"/>
            <a:ext cx="2152996" cy="45277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8306" y="2357713"/>
            <a:ext cx="1982118" cy="438643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1834" y="6441079"/>
            <a:ext cx="22859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8"/>
              </a:rPr>
              <a:t>https://faredrop.com/</a:t>
            </a:r>
            <a:endParaRPr lang="en-US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527638" y="5601376"/>
            <a:ext cx="18181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9"/>
              </a:rPr>
              <a:t>https://www.google.com/travel/flights</a:t>
            </a:r>
            <a:endParaRPr lang="en-US" sz="800" dirty="0"/>
          </a:p>
        </p:txBody>
      </p:sp>
      <p:sp>
        <p:nvSpPr>
          <p:cNvPr id="15" name="TextBox 14"/>
          <p:cNvSpPr txBox="1"/>
          <p:nvPr/>
        </p:nvSpPr>
        <p:spPr>
          <a:xfrm>
            <a:off x="612720" y="4080243"/>
            <a:ext cx="17187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10"/>
              </a:rPr>
              <a:t>https://www.skyscanner.com/flights</a:t>
            </a:r>
            <a:endParaRPr lang="en-US" sz="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10556" y="3390303"/>
            <a:ext cx="3955631" cy="326622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07819" y="1908834"/>
            <a:ext cx="2684836" cy="48834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06383" y="1753692"/>
            <a:ext cx="3292889" cy="1477328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Advantages: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Multi City Flights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Set Alerts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9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1308"/>
          <a:stretch/>
        </p:blipFill>
        <p:spPr>
          <a:xfrm>
            <a:off x="-137559" y="0"/>
            <a:ext cx="12329558" cy="685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1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4567" y="173934"/>
            <a:ext cx="11878887" cy="723842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latin typeface="Segoe Script" panose="030B0504020000000003" pitchFamily="66" charset="0"/>
              </a:rPr>
              <a:t>What do I do when I get there?</a:t>
            </a:r>
            <a:endParaRPr lang="en-US" dirty="0">
              <a:latin typeface="Segoe Script" panose="030B0504020000000003" pitchFamily="66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74568" y="1031082"/>
            <a:ext cx="11878886" cy="1062037"/>
          </a:xfrm>
        </p:spPr>
        <p:txBody>
          <a:bodyPr/>
          <a:lstStyle/>
          <a:p>
            <a:pPr algn="ctr"/>
            <a:r>
              <a:rPr lang="en-US" sz="4000" u="sng" dirty="0">
                <a:latin typeface="Arial Narrow" panose="020B0606020202030204" pitchFamily="34" charset="0"/>
              </a:rPr>
              <a:t>Every country has its must see </a:t>
            </a:r>
            <a:r>
              <a:rPr lang="en-US" sz="4000" u="sng" dirty="0" smtClean="0">
                <a:latin typeface="Arial Narrow" panose="020B0606020202030204" pitchFamily="34" charset="0"/>
              </a:rPr>
              <a:t>places</a:t>
            </a:r>
            <a:endParaRPr lang="en-US" sz="4000" u="sng" dirty="0">
              <a:latin typeface="Arial Narrow" panose="020B0606020202030204" pitchFamily="34" charset="0"/>
            </a:endParaRP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83127" y="1723677"/>
            <a:ext cx="6932815" cy="5059507"/>
          </a:xfrm>
        </p:spPr>
        <p:txBody>
          <a:bodyPr>
            <a:noAutofit/>
          </a:bodyPr>
          <a:lstStyle/>
          <a:p>
            <a:r>
              <a:rPr lang="en-US" sz="4400" dirty="0" smtClean="0"/>
              <a:t>They are iconic for a reason</a:t>
            </a:r>
          </a:p>
          <a:p>
            <a:r>
              <a:rPr lang="en-US" sz="4400" dirty="0" smtClean="0"/>
              <a:t>They will be expensive</a:t>
            </a:r>
          </a:p>
          <a:p>
            <a:r>
              <a:rPr lang="en-US" sz="4400" dirty="0" smtClean="0"/>
              <a:t>Get in early/Get out late </a:t>
            </a:r>
          </a:p>
          <a:p>
            <a:pPr marL="0" indent="0">
              <a:buNone/>
            </a:pPr>
            <a:r>
              <a:rPr lang="en-US" sz="4400" dirty="0"/>
              <a:t> </a:t>
            </a:r>
            <a:r>
              <a:rPr lang="en-US" sz="4400" dirty="0" smtClean="0"/>
              <a:t>      (one night)</a:t>
            </a:r>
          </a:p>
          <a:p>
            <a:r>
              <a:rPr lang="en-US" sz="4400" dirty="0" smtClean="0"/>
              <a:t>Remember why you’re there</a:t>
            </a:r>
          </a:p>
          <a:p>
            <a:r>
              <a:rPr lang="en-US" sz="4400" dirty="0" smtClean="0"/>
              <a:t>Find </a:t>
            </a:r>
            <a:r>
              <a:rPr lang="en-US" sz="4400" dirty="0"/>
              <a:t>free </a:t>
            </a:r>
            <a:r>
              <a:rPr lang="en-US" sz="4400" dirty="0" smtClean="0"/>
              <a:t>tours</a:t>
            </a:r>
          </a:p>
          <a:p>
            <a:r>
              <a:rPr lang="en-US" sz="4400" dirty="0"/>
              <a:t>Look for student discounts</a:t>
            </a:r>
          </a:p>
          <a:p>
            <a:endParaRPr lang="en-US" sz="4400" dirty="0"/>
          </a:p>
          <a:p>
            <a:pPr marL="0" indent="0">
              <a:buNone/>
            </a:pPr>
            <a:endParaRPr lang="en-US" sz="3200" dirty="0" smtClean="0"/>
          </a:p>
          <a:p>
            <a:endParaRPr lang="en-US" sz="3600" dirty="0" smtClean="0"/>
          </a:p>
          <a:p>
            <a:endParaRPr lang="en-US" sz="36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25435" r="35099"/>
          <a:stretch/>
        </p:blipFill>
        <p:spPr>
          <a:xfrm>
            <a:off x="10694322" y="1839083"/>
            <a:ext cx="1429789" cy="48286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041"/>
          <a:stretch/>
        </p:blipFill>
        <p:spPr>
          <a:xfrm>
            <a:off x="8172439" y="1624432"/>
            <a:ext cx="2353260" cy="2756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076" y="4460833"/>
            <a:ext cx="2944623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0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0250BC3F393946AA2661210F090CBD" ma:contentTypeVersion="14" ma:contentTypeDescription="Create a new document." ma:contentTypeScope="" ma:versionID="cad7b3c6dd7a24506ad0cbbf2b003c91">
  <xsd:schema xmlns:xsd="http://www.w3.org/2001/XMLSchema" xmlns:xs="http://www.w3.org/2001/XMLSchema" xmlns:p="http://schemas.microsoft.com/office/2006/metadata/properties" xmlns:ns3="bacff527-443b-4cd6-9ea0-3f219db74a2e" xmlns:ns4="6af85b74-b833-4765-b9fe-085b6d291bb9" targetNamespace="http://schemas.microsoft.com/office/2006/metadata/properties" ma:root="true" ma:fieldsID="b65e2b64a57ac335be80e3192edfb95a" ns3:_="" ns4:_="">
    <xsd:import namespace="bacff527-443b-4cd6-9ea0-3f219db74a2e"/>
    <xsd:import namespace="6af85b74-b833-4765-b9fe-085b6d291bb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cff527-443b-4cd6-9ea0-3f219db74a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f85b74-b833-4765-b9fe-085b6d291bb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FEDB5B-CA1E-48D4-9281-3D44231E2B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cff527-443b-4cd6-9ea0-3f219db74a2e"/>
    <ds:schemaRef ds:uri="6af85b74-b833-4765-b9fe-085b6d291b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7CB1C39-7A9C-49A1-B8DF-F9CD07A23324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6af85b74-b833-4765-b9fe-085b6d291bb9"/>
    <ds:schemaRef ds:uri="http://schemas.microsoft.com/office/2006/documentManagement/types"/>
    <ds:schemaRef ds:uri="http://schemas.microsoft.com/office/2006/metadata/properties"/>
    <ds:schemaRef ds:uri="bacff527-443b-4cd6-9ea0-3f219db74a2e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AEE642B-0F1D-4D58-BE88-135A4FB6B13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2004</TotalTime>
  <Words>488</Words>
  <Application>Microsoft Office PowerPoint</Application>
  <PresentationFormat>Widescreen</PresentationFormat>
  <Paragraphs>101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Narrow</vt:lpstr>
      <vt:lpstr>Calibri</vt:lpstr>
      <vt:lpstr>Calibri Light</vt:lpstr>
      <vt:lpstr>Segoe Script</vt:lpstr>
      <vt:lpstr>Office Theme</vt:lpstr>
      <vt:lpstr>PowerPoint Presentation</vt:lpstr>
      <vt:lpstr>PowerPoint Presentation</vt:lpstr>
      <vt:lpstr>Where should I stay?</vt:lpstr>
      <vt:lpstr>PowerPoint Presentation</vt:lpstr>
      <vt:lpstr>PowerPoint Presentation</vt:lpstr>
      <vt:lpstr>PowerPoint Presentation</vt:lpstr>
      <vt:lpstr>Cheap flight Search Engines</vt:lpstr>
      <vt:lpstr>PowerPoint Presentation</vt:lpstr>
      <vt:lpstr>What do I do when I get there?</vt:lpstr>
      <vt:lpstr>Must See or Off the Beaten Path There are a lot of ways to see the see the world on a budget</vt:lpstr>
      <vt:lpstr>There are a lot of ways to see the see the world on a budget</vt:lpstr>
      <vt:lpstr>There are a lot of ways to see the see the world on a budget</vt:lpstr>
      <vt:lpstr>Verona, Italy a Second city </vt:lpstr>
      <vt:lpstr>Porto, Portugal ~ a Second city  </vt:lpstr>
      <vt:lpstr>But What  Will  I Eat ?! </vt:lpstr>
      <vt:lpstr>PowerPoint Presentation</vt:lpstr>
      <vt:lpstr>Planning Tips</vt:lpstr>
      <vt:lpstr> Safety Matters</vt:lpstr>
      <vt:lpstr>It’s Your Turn </vt:lpstr>
    </vt:vector>
  </TitlesOfParts>
  <Company>Marion County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French, Maurica - Forest High School</dc:creator>
  <cp:lastModifiedBy>French, Maurica - Forest High School</cp:lastModifiedBy>
  <cp:revision>77</cp:revision>
  <dcterms:created xsi:type="dcterms:W3CDTF">2022-05-19T19:55:24Z</dcterms:created>
  <dcterms:modified xsi:type="dcterms:W3CDTF">2022-05-25T13:55:19Z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0x010100DE0250BC3F393946AA2661210F090CBD</vt:lpwstr>
  </property>
</Properties>
</file>